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531" r:id="rId2"/>
    <p:sldId id="289" r:id="rId3"/>
    <p:sldId id="292" r:id="rId4"/>
    <p:sldId id="294" r:id="rId5"/>
    <p:sldId id="260" r:id="rId6"/>
    <p:sldId id="535" r:id="rId7"/>
    <p:sldId id="532" r:id="rId8"/>
    <p:sldId id="298" r:id="rId9"/>
    <p:sldId id="533" r:id="rId10"/>
    <p:sldId id="534" r:id="rId11"/>
    <p:sldId id="536" r:id="rId12"/>
    <p:sldId id="307" r:id="rId13"/>
    <p:sldId id="301" r:id="rId14"/>
  </p:sldIdLst>
  <p:sldSz cx="12192000" cy="6858000"/>
  <p:notesSz cx="6858000" cy="9144000"/>
  <p:embeddedFontLst>
    <p:embeddedFont>
      <p:font typeface="Aharoni" panose="02010803020104030203" pitchFamily="2" charset="-79"/>
      <p:bold r:id="rId17"/>
    </p:embeddedFont>
    <p:embeddedFont>
      <p:font typeface="Montserrat" panose="00000500000000000000" pitchFamily="2" charset="0"/>
      <p:regular r:id="rId18"/>
      <p:bold r:id="rId19"/>
      <p:italic r:id="rId20"/>
      <p:boldItalic r:id="rId21"/>
    </p:embeddedFont>
    <p:embeddedFont>
      <p:font typeface="Montserrat Bold" panose="00000800000000000000" charset="0"/>
      <p:bold r:id="rId22"/>
    </p:embeddedFont>
    <p:embeddedFont>
      <p:font typeface="Montserrat Medium" panose="00000600000000000000" pitchFamily="2" charset="0"/>
      <p:regular r:id="rId23"/>
      <p:italic r:id="rId24"/>
    </p:embeddedFont>
    <p:embeddedFont>
      <p:font typeface="Open Sans" panose="020B0606030504020204" pitchFamily="34" charset="0"/>
      <p:regular r:id="rId25"/>
      <p:bold r:id="rId26"/>
      <p:italic r:id="rId27"/>
      <p:boldItalic r:id="rId28"/>
    </p:embeddedFont>
    <p:embeddedFont>
      <p:font typeface="Plus Jakarta Sans" panose="020B0604020202020204" charset="0"/>
      <p:regular r:id="rId29"/>
      <p:bold r:id="rId30"/>
      <p:italic r:id="rId31"/>
      <p:boldItalic r:id="rId32"/>
    </p:embeddedFont>
    <p:embeddedFont>
      <p:font typeface="Poppins SemiBold" panose="00000700000000000000" pitchFamily="2" charset="0"/>
      <p:regular r:id="rId33"/>
      <p:bold r:id="rId34"/>
      <p:italic r:id="rId35"/>
      <p:boldItalic r:id="rId36"/>
    </p:embeddedFont>
    <p:embeddedFont>
      <p:font typeface="Source Sans 3" panose="020B0604020202020204" charset="0"/>
      <p:regular r:id="rId37"/>
    </p:embeddedFont>
    <p:embeddedFont>
      <p:font typeface="Verdana" panose="020B0604030504040204" pitchFamily="34" charset="0"/>
      <p:regular r:id="rId38"/>
      <p:bold r:id="rId39"/>
      <p:italic r:id="rId40"/>
      <p:boldItalic r:id="rId41"/>
    </p:embeddedFont>
  </p:embeddedFontLst>
  <p:custDataLst>
    <p:tags r:id="rId42"/>
  </p:custData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87" roundtripDataSignature="AMtx7miIyBGqFJiBIVMPSSJVJ08VgmQ4iw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hod_eceblr gitam" initials="" lastIdx="6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E7AD339-51BE-4A38-A1C7-CCF28897F289}">
  <a:tblStyle styleId="{DE7AD339-51BE-4A38-A1C7-CCF28897F289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DA924C56-2605-4F23-9EB3-E9BB6EE8B9F5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C51EE4F-AFDD-4CAF-9A68-E5F7998E488A}" styleName="Table_2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DAE93928-965C-4434-93D3-DF2355B07969}" styleName="Table_3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EEF631A4-29D2-40AD-BCCE-37D0C2C57A83}" styleName="Table_4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5E7"/>
          </a:solidFill>
        </a:fill>
      </a:tcStyle>
    </a:wholeTbl>
    <a:band1H>
      <a:tcTxStyle/>
      <a:tcStyle>
        <a:tcBdr/>
        <a:fill>
          <a:solidFill>
            <a:srgbClr val="FFEACC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FFEACC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D26335F9-F63F-485A-8836-33AD16E12051}" styleName="Table_5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FA376B42-5B4D-4A95-80B0-B5B1E67FD56F}" styleName="Table_6">
    <a:wholeTbl>
      <a:tcTxStyle b="off" i="off">
        <a:font>
          <a:latin typeface="Arial"/>
          <a:ea typeface="Arial"/>
          <a:cs typeface="Arial"/>
        </a:font>
        <a:srgbClr val="282828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5E7"/>
          </a:solidFill>
        </a:fill>
      </a:tcStyle>
    </a:wholeTbl>
    <a:band1H>
      <a:tcTxStyle/>
      <a:tcStyle>
        <a:tcBdr/>
        <a:fill>
          <a:solidFill>
            <a:srgbClr val="FFEACC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FFEACC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Arial"/>
          <a:ea typeface="Arial"/>
          <a:cs typeface="Arial"/>
        </a:font>
        <a:srgbClr val="FFFFFF"/>
      </a:tcTxStyle>
      <a:tcStyle>
        <a:tcBdr/>
        <a:fill>
          <a:solidFill>
            <a:srgbClr val="FFC639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/>
        <a:fill>
          <a:solidFill>
            <a:srgbClr val="FFC639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top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FFC639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bottom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rgbClr val="FFC639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1" autoAdjust="0"/>
    <p:restoredTop sz="94660"/>
  </p:normalViewPr>
  <p:slideViewPr>
    <p:cSldViewPr snapToGrid="0">
      <p:cViewPr varScale="1">
        <p:scale>
          <a:sx n="60" d="100"/>
          <a:sy n="60" d="100"/>
        </p:scale>
        <p:origin x="90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3330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9" Type="http://schemas.openxmlformats.org/officeDocument/2006/relationships/font" Target="fonts/font23.fntdata"/><Relationship Id="rId21" Type="http://schemas.openxmlformats.org/officeDocument/2006/relationships/font" Target="fonts/font5.fntdata"/><Relationship Id="rId34" Type="http://schemas.openxmlformats.org/officeDocument/2006/relationships/font" Target="fonts/font18.fntdata"/><Relationship Id="rId42" Type="http://schemas.openxmlformats.org/officeDocument/2006/relationships/tags" Target="tags/tag1.xml"/><Relationship Id="rId89" Type="http://schemas.openxmlformats.org/officeDocument/2006/relationships/presProps" Target="presProps.xml"/><Relationship Id="rId7" Type="http://schemas.openxmlformats.org/officeDocument/2006/relationships/slide" Target="slides/slide6.xml"/><Relationship Id="rId92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9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font" Target="fonts/font16.fntdata"/><Relationship Id="rId37" Type="http://schemas.openxmlformats.org/officeDocument/2006/relationships/font" Target="fonts/font21.fntdata"/><Relationship Id="rId40" Type="http://schemas.openxmlformats.org/officeDocument/2006/relationships/font" Target="fonts/font24.fntdata"/><Relationship Id="rId87" Type="http://customschemas.google.com/relationships/presentationmetadata" Target="metadata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36" Type="http://schemas.openxmlformats.org/officeDocument/2006/relationships/font" Target="fonts/font20.fntdata"/><Relationship Id="rId90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font" Target="fonts/font1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Relationship Id="rId35" Type="http://schemas.openxmlformats.org/officeDocument/2006/relationships/font" Target="fonts/font19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font" Target="fonts/font17.fntdata"/><Relationship Id="rId38" Type="http://schemas.openxmlformats.org/officeDocument/2006/relationships/font" Target="fonts/font22.fntdata"/><Relationship Id="rId20" Type="http://schemas.openxmlformats.org/officeDocument/2006/relationships/font" Target="fonts/font4.fntdata"/><Relationship Id="rId41" Type="http://schemas.openxmlformats.org/officeDocument/2006/relationships/font" Target="fonts/font25.fntdata"/><Relationship Id="rId88" Type="http://schemas.openxmlformats.org/officeDocument/2006/relationships/commentAuthors" Target="commentAuthors.xml"/><Relationship Id="rId91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755F02E-3C08-AE1E-8586-E8E7CD09905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7E25FAD-57C3-48A0-8DDC-E6630F16213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014F2F-8EAD-49A7-A8EF-9A8E9DCC375B}" type="datetimeFigureOut">
              <a:rPr lang="en-IN" smtClean="0"/>
              <a:t>20-11-2025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65DB5B-4D1B-4F17-4428-BC3F4594214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874CE-76D5-C303-BA82-2A7E796E0B5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454583-99CA-4BB1-8621-21CE87B92BE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2723353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>
          <a:extLst>
            <a:ext uri="{FF2B5EF4-FFF2-40B4-BE49-F238E27FC236}">
              <a16:creationId xmlns:a16="http://schemas.microsoft.com/office/drawing/2014/main" id="{4F5DA2E6-7F22-4241-BC20-FFB750256F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76:notes">
            <a:extLst>
              <a:ext uri="{FF2B5EF4-FFF2-40B4-BE49-F238E27FC236}">
                <a16:creationId xmlns:a16="http://schemas.microsoft.com/office/drawing/2014/main" id="{D982CAA8-A962-C840-8D2B-A34EF391996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9" name="Google Shape;109;p76:notes">
            <a:extLst>
              <a:ext uri="{FF2B5EF4-FFF2-40B4-BE49-F238E27FC236}">
                <a16:creationId xmlns:a16="http://schemas.microsoft.com/office/drawing/2014/main" id="{9C1CB7E4-6815-AC32-2B8D-06EDAD164CF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2669549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>
          <a:extLst>
            <a:ext uri="{FF2B5EF4-FFF2-40B4-BE49-F238E27FC236}">
              <a16:creationId xmlns:a16="http://schemas.microsoft.com/office/drawing/2014/main" id="{9E058B08-58E6-9F0F-DF87-5DED49A0DB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76:notes">
            <a:extLst>
              <a:ext uri="{FF2B5EF4-FFF2-40B4-BE49-F238E27FC236}">
                <a16:creationId xmlns:a16="http://schemas.microsoft.com/office/drawing/2014/main" id="{53096C82-8867-D00C-A568-BCD7CB58DAA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9" name="Google Shape;109;p76:notes">
            <a:extLst>
              <a:ext uri="{FF2B5EF4-FFF2-40B4-BE49-F238E27FC236}">
                <a16:creationId xmlns:a16="http://schemas.microsoft.com/office/drawing/2014/main" id="{BAA3ED4A-F4DD-BC77-8BF5-0B54F9756B5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406798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g2fee63df26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41" name="Google Shape;741;g2fee63df26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ustom Layout">
  <p:cSld name="1_Custom Layou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8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968347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_Title Slide">
  <p:cSld name="29_Title Slide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eneral Content">
  <p:cSld name="General Content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g2f68141a545_0_445"/>
          <p:cNvSpPr/>
          <p:nvPr/>
        </p:nvSpPr>
        <p:spPr>
          <a:xfrm>
            <a:off x="0" y="2689"/>
            <a:ext cx="688500" cy="6858000"/>
          </a:xfrm>
          <a:prstGeom prst="rect">
            <a:avLst/>
          </a:prstGeom>
          <a:solidFill>
            <a:srgbClr val="059AB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28;g2f68141a545_0_445"/>
          <p:cNvSpPr txBox="1">
            <a:spLocks noGrp="1"/>
          </p:cNvSpPr>
          <p:nvPr>
            <p:ph type="title"/>
          </p:nvPr>
        </p:nvSpPr>
        <p:spPr>
          <a:xfrm>
            <a:off x="850492" y="245369"/>
            <a:ext cx="7572600" cy="5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37692"/>
              </a:buClr>
              <a:buSzPts val="2400"/>
              <a:buFont typeface="Poppins SemiBold"/>
              <a:buNone/>
              <a:defRPr sz="2400" b="0" i="0" u="none" strike="noStrike" cap="none">
                <a:solidFill>
                  <a:srgbClr val="03769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29" name="Google Shape;29;g2f68141a545_0_4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850490" y="902171"/>
            <a:ext cx="790813" cy="4829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g2f68141a545_0_4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10470" y="5707756"/>
            <a:ext cx="805981" cy="90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_Title Slide">
  <p:cSld name="25_Title Slide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g27884b107a2_2_16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haroni"/>
                <a:ea typeface="Aharoni"/>
                <a:cs typeface="Aharoni"/>
                <a:sym typeface="Aharon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" name="Google Shape;34;g27884b107a2_2_166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haroni"/>
                <a:ea typeface="Aharoni"/>
                <a:cs typeface="Aharoni"/>
                <a:sym typeface="Aharoni"/>
              </a:defRPr>
            </a:lvl1pPr>
            <a:lvl2pPr marL="914400" marR="0" lvl="1" indent="-3175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" name="Google Shape;35;g27884b107a2_2_16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haroni"/>
                <a:ea typeface="Aharoni"/>
                <a:cs typeface="Aharoni"/>
                <a:sym typeface="Aharon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haroni"/>
                <a:ea typeface="Aharoni"/>
                <a:cs typeface="Aharoni"/>
                <a:sym typeface="Aharon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haroni"/>
                <a:ea typeface="Aharoni"/>
                <a:cs typeface="Aharoni"/>
                <a:sym typeface="Aharon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haroni"/>
                <a:ea typeface="Aharoni"/>
                <a:cs typeface="Aharoni"/>
                <a:sym typeface="Aharon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haroni"/>
                <a:ea typeface="Aharoni"/>
                <a:cs typeface="Aharoni"/>
                <a:sym typeface="Aharon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haroni"/>
                <a:ea typeface="Aharoni"/>
                <a:cs typeface="Aharoni"/>
                <a:sym typeface="Aharon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haroni"/>
                <a:ea typeface="Aharoni"/>
                <a:cs typeface="Aharoni"/>
                <a:sym typeface="Aharon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haroni"/>
                <a:ea typeface="Aharoni"/>
                <a:cs typeface="Aharoni"/>
                <a:sym typeface="Aharon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haroni"/>
                <a:ea typeface="Aharoni"/>
                <a:cs typeface="Aharoni"/>
                <a:sym typeface="Aharon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g27884b107a2_0_178"/>
          <p:cNvSpPr>
            <a:spLocks noGrp="1"/>
          </p:cNvSpPr>
          <p:nvPr>
            <p:ph type="pic" idx="2"/>
          </p:nvPr>
        </p:nvSpPr>
        <p:spPr>
          <a:xfrm>
            <a:off x="1055687" y="1268413"/>
            <a:ext cx="4319700" cy="50403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2_Title Slide">
  <p:cSld name="32_Title Slide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5"/>
          <p:cNvSpPr/>
          <p:nvPr/>
        </p:nvSpPr>
        <p:spPr>
          <a:xfrm>
            <a:off x="6096000" y="3753134"/>
            <a:ext cx="6096000" cy="2555591"/>
          </a:xfrm>
          <a:prstGeom prst="rect">
            <a:avLst/>
          </a:prstGeom>
          <a:gradFill>
            <a:gsLst>
              <a:gs pos="0">
                <a:schemeClr val="accent2"/>
              </a:gs>
              <a:gs pos="96000">
                <a:srgbClr val="EA641A"/>
              </a:gs>
              <a:gs pos="100000">
                <a:srgbClr val="EA641A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sp>
        <p:nvSpPr>
          <p:cNvPr id="40" name="Google Shape;40;p85"/>
          <p:cNvSpPr>
            <a:spLocks noGrp="1"/>
          </p:cNvSpPr>
          <p:nvPr>
            <p:ph type="pic" idx="2"/>
          </p:nvPr>
        </p:nvSpPr>
        <p:spPr>
          <a:xfrm>
            <a:off x="6816725" y="1268413"/>
            <a:ext cx="2381023" cy="2976935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41" name="Google Shape;41;p85"/>
          <p:cNvSpPr>
            <a:spLocks noGrp="1"/>
          </p:cNvSpPr>
          <p:nvPr>
            <p:ph type="pic" idx="3"/>
          </p:nvPr>
        </p:nvSpPr>
        <p:spPr>
          <a:xfrm>
            <a:off x="9476015" y="1268413"/>
            <a:ext cx="2381023" cy="2976935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27884b107a2_0_115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Char char="●"/>
              <a:defRPr sz="6000" b="0" i="0" u="none" strike="noStrike" cap="none">
                <a:solidFill>
                  <a:srgbClr val="000000"/>
                </a:solidFill>
                <a:latin typeface="Aharoni"/>
                <a:ea typeface="Aharoni"/>
                <a:cs typeface="Aharoni"/>
                <a:sym typeface="Aharon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" name="Google Shape;44;g27884b107a2_0_115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haroni"/>
                <a:ea typeface="Aharoni"/>
                <a:cs typeface="Aharoni"/>
                <a:sym typeface="Aharoni"/>
              </a:defRPr>
            </a:lvl1pPr>
            <a:lvl2pPr marR="0"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" name="Google Shape;45;g27884b107a2_0_1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haroni"/>
                <a:ea typeface="Aharoni"/>
                <a:cs typeface="Aharoni"/>
                <a:sym typeface="Aharon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" name="Google Shape;46;g27884b107a2_0_1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haroni"/>
                <a:ea typeface="Aharoni"/>
                <a:cs typeface="Aharoni"/>
                <a:sym typeface="Aharon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" name="Google Shape;47;g27884b107a2_0_1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haroni"/>
                <a:ea typeface="Aharoni"/>
                <a:cs typeface="Aharoni"/>
                <a:sym typeface="Aharon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haroni"/>
                <a:ea typeface="Aharoni"/>
                <a:cs typeface="Aharoni"/>
                <a:sym typeface="Aharon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haroni"/>
                <a:ea typeface="Aharoni"/>
                <a:cs typeface="Aharoni"/>
                <a:sym typeface="Aharon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haroni"/>
                <a:ea typeface="Aharoni"/>
                <a:cs typeface="Aharoni"/>
                <a:sym typeface="Aharon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haroni"/>
                <a:ea typeface="Aharoni"/>
                <a:cs typeface="Aharoni"/>
                <a:sym typeface="Aharon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haroni"/>
                <a:ea typeface="Aharoni"/>
                <a:cs typeface="Aharoni"/>
                <a:sym typeface="Aharon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haroni"/>
                <a:ea typeface="Aharoni"/>
                <a:cs typeface="Aharoni"/>
                <a:sym typeface="Aharon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haroni"/>
                <a:ea typeface="Aharoni"/>
                <a:cs typeface="Aharoni"/>
                <a:sym typeface="Aharon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haroni"/>
                <a:ea typeface="Aharoni"/>
                <a:cs typeface="Aharoni"/>
                <a:sym typeface="Aharon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1"/>
          <p:cNvSpPr>
            <a:spLocks noGrp="1"/>
          </p:cNvSpPr>
          <p:nvPr>
            <p:ph type="pic" idx="2"/>
          </p:nvPr>
        </p:nvSpPr>
        <p:spPr>
          <a:xfrm>
            <a:off x="1" y="0"/>
            <a:ext cx="12192000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2" name="Google Shape;14;p38">
            <a:extLst>
              <a:ext uri="{FF2B5EF4-FFF2-40B4-BE49-F238E27FC236}">
                <a16:creationId xmlns:a16="http://schemas.microsoft.com/office/drawing/2014/main" id="{F1297DBC-90BB-B4E6-5D35-1E9745CE120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9448799" y="64928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337338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0C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64"/>
          <p:cNvSpPr txBox="1"/>
          <p:nvPr/>
        </p:nvSpPr>
        <p:spPr>
          <a:xfrm>
            <a:off x="434411" y="6230138"/>
            <a:ext cx="478980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Open Sans"/>
              <a:buNone/>
            </a:pPr>
            <a:r>
              <a:rPr lang="en-US" sz="1800" b="0" i="0" u="none" strike="noStrike" cap="none">
                <a:solidFill>
                  <a:srgbClr val="7F7F7F"/>
                </a:solidFill>
                <a:latin typeface="Open Sans"/>
                <a:ea typeface="Open Sans"/>
                <a:cs typeface="Open Sans"/>
                <a:sym typeface="Open Sans"/>
              </a:rPr>
              <a:t>Dept EECE, GST Bengaluru</a:t>
            </a:r>
            <a:endParaRPr sz="1800" b="0" i="0" u="none" strike="noStrike" cap="none">
              <a:solidFill>
                <a:srgbClr val="7F7F7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1" name="Google Shape;11;p64"/>
          <p:cNvPicPr preferRelativeResize="0"/>
          <p:nvPr userDrawn="1"/>
        </p:nvPicPr>
        <p:blipFill rotWithShape="1">
          <a:blip r:embed="rId12">
            <a:alphaModFix/>
          </a:blip>
          <a:srcRect/>
          <a:stretch/>
        </p:blipFill>
        <p:spPr>
          <a:xfrm>
            <a:off x="10545066" y="6107763"/>
            <a:ext cx="1432859" cy="614082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  <p:sldLayoutId id="2147483658" r:id="rId5"/>
    <p:sldLayoutId id="2147483659" r:id="rId6"/>
    <p:sldLayoutId id="2147483660" r:id="rId7"/>
    <p:sldLayoutId id="2147483661" r:id="rId8"/>
    <p:sldLayoutId id="2147483675" r:id="rId9"/>
    <p:sldLayoutId id="2147483676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orient="horz" pos="799">
          <p15:clr>
            <a:srgbClr val="A4A3A4"/>
          </p15:clr>
        </p15:guide>
        <p15:guide id="4" orient="horz" pos="346">
          <p15:clr>
            <a:srgbClr val="A4A3A4"/>
          </p15:clr>
        </p15:guide>
        <p15:guide id="5" orient="horz" pos="1253">
          <p15:clr>
            <a:srgbClr val="A4A3A4"/>
          </p15:clr>
        </p15:guide>
        <p15:guide id="6" orient="horz" pos="1706">
          <p15:clr>
            <a:srgbClr val="A4A3A4"/>
          </p15:clr>
        </p15:guide>
        <p15:guide id="7" orient="horz" pos="2614">
          <p15:clr>
            <a:srgbClr val="A4A3A4"/>
          </p15:clr>
        </p15:guide>
        <p15:guide id="8" orient="horz" pos="3067">
          <p15:clr>
            <a:srgbClr val="A4A3A4"/>
          </p15:clr>
        </p15:guide>
        <p15:guide id="9" orient="horz" pos="3521">
          <p15:clr>
            <a:srgbClr val="A4A3A4"/>
          </p15:clr>
        </p15:guide>
        <p15:guide id="10" orient="horz" pos="3974">
          <p15:clr>
            <a:srgbClr val="A4A3A4"/>
          </p15:clr>
        </p15:guide>
        <p15:guide id="11" pos="4294">
          <p15:clr>
            <a:srgbClr val="A4A3A4"/>
          </p15:clr>
        </p15:guide>
        <p15:guide id="12" pos="4747">
          <p15:clr>
            <a:srgbClr val="A4A3A4"/>
          </p15:clr>
        </p15:guide>
        <p15:guide id="13" pos="211">
          <p15:clr>
            <a:srgbClr val="A4A3A4"/>
          </p15:clr>
        </p15:guide>
        <p15:guide id="14" pos="665">
          <p15:clr>
            <a:srgbClr val="A4A3A4"/>
          </p15:clr>
        </p15:guide>
        <p15:guide id="15" pos="1118">
          <p15:clr>
            <a:srgbClr val="A4A3A4"/>
          </p15:clr>
        </p15:guide>
        <p15:guide id="16" pos="1572">
          <p15:clr>
            <a:srgbClr val="A4A3A4"/>
          </p15:clr>
        </p15:guide>
        <p15:guide id="17" pos="2026">
          <p15:clr>
            <a:srgbClr val="A4A3A4"/>
          </p15:clr>
        </p15:guide>
        <p15:guide id="18" pos="2479">
          <p15:clr>
            <a:srgbClr val="A4A3A4"/>
          </p15:clr>
        </p15:guide>
        <p15:guide id="19" pos="2933">
          <p15:clr>
            <a:srgbClr val="A4A3A4"/>
          </p15:clr>
        </p15:guide>
        <p15:guide id="20" pos="3386">
          <p15:clr>
            <a:srgbClr val="A4A3A4"/>
          </p15:clr>
        </p15:guide>
        <p15:guide id="21" pos="5201">
          <p15:clr>
            <a:srgbClr val="A4A3A4"/>
          </p15:clr>
        </p15:guide>
        <p15:guide id="22" pos="5654">
          <p15:clr>
            <a:srgbClr val="A4A3A4"/>
          </p15:clr>
        </p15:guide>
        <p15:guide id="23" pos="6108">
          <p15:clr>
            <a:srgbClr val="A4A3A4"/>
          </p15:clr>
        </p15:guide>
        <p15:guide id="24" pos="6562">
          <p15:clr>
            <a:srgbClr val="A4A3A4"/>
          </p15:clr>
        </p15:guide>
        <p15:guide id="25" pos="7015">
          <p15:clr>
            <a:srgbClr val="A4A3A4"/>
          </p15:clr>
        </p15:guide>
        <p15:guide id="26" pos="7469">
          <p15:clr>
            <a:srgbClr val="A4A3A4"/>
          </p15:clr>
        </p15:guide>
        <p15:guide id="27" pos="347">
          <p15:clr>
            <a:srgbClr val="F26B43"/>
          </p15:clr>
        </p15:guide>
        <p15:guide id="28" pos="733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g"/><Relationship Id="rId3" Type="http://schemas.openxmlformats.org/officeDocument/2006/relationships/image" Target="../media/image12.jpeg"/><Relationship Id="rId7" Type="http://schemas.openxmlformats.org/officeDocument/2006/relationships/image" Target="../media/image16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jpeg"/><Relationship Id="rId9" Type="http://schemas.openxmlformats.org/officeDocument/2006/relationships/image" Target="../media/image18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2AE9A7-FBD8-C9FF-7958-4AF112522506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11460163" y="6218238"/>
            <a:ext cx="731837" cy="523875"/>
          </a:xfrm>
          <a:prstGeom prst="rect">
            <a:avLst/>
          </a:prstGeo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</a:t>
            </a:fld>
            <a:endParaRPr lang="en-US"/>
          </a:p>
        </p:txBody>
      </p:sp>
      <p:pic>
        <p:nvPicPr>
          <p:cNvPr id="5" name="Google Shape;87;p1">
            <a:extLst>
              <a:ext uri="{FF2B5EF4-FFF2-40B4-BE49-F238E27FC236}">
                <a16:creationId xmlns:a16="http://schemas.microsoft.com/office/drawing/2014/main" id="{AD01CF2C-8332-E700-171E-F6425D2B2D23}"/>
              </a:ext>
            </a:extLst>
          </p:cNvPr>
          <p:cNvPicPr preferRelativeResize="0"/>
          <p:nvPr/>
        </p:nvPicPr>
        <p:blipFill rotWithShape="1">
          <a:blip r:embed="rId2">
            <a:alphaModFix amt="20000"/>
          </a:blip>
          <a:srcRect l="1514" r="2310" b="19493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88;p1">
            <a:extLst>
              <a:ext uri="{FF2B5EF4-FFF2-40B4-BE49-F238E27FC236}">
                <a16:creationId xmlns:a16="http://schemas.microsoft.com/office/drawing/2014/main" id="{74F321D0-F3BA-5572-DBB4-C5E77739C8E5}"/>
              </a:ext>
            </a:extLst>
          </p:cNvPr>
          <p:cNvSpPr txBox="1"/>
          <p:nvPr/>
        </p:nvSpPr>
        <p:spPr>
          <a:xfrm>
            <a:off x="3078332" y="4327635"/>
            <a:ext cx="6383867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 dirty="0">
                <a:solidFill>
                  <a:srgbClr val="007069"/>
                </a:solidFill>
                <a:latin typeface="Open Sans"/>
                <a:ea typeface="Open Sans"/>
                <a:cs typeface="Open Sans"/>
                <a:sym typeface="Open Sans"/>
              </a:rPr>
              <a:t>GITAM (Deemed-to-be) University</a:t>
            </a:r>
            <a:endParaRPr lang="en-US" sz="2800" dirty="0"/>
          </a:p>
        </p:txBody>
      </p:sp>
      <p:sp>
        <p:nvSpPr>
          <p:cNvPr id="11" name="Google Shape;93;p1">
            <a:extLst>
              <a:ext uri="{FF2B5EF4-FFF2-40B4-BE49-F238E27FC236}">
                <a16:creationId xmlns:a16="http://schemas.microsoft.com/office/drawing/2014/main" id="{5F318AA7-C96A-3AAD-7C94-E53133C5AD6C}"/>
              </a:ext>
            </a:extLst>
          </p:cNvPr>
          <p:cNvSpPr/>
          <p:nvPr/>
        </p:nvSpPr>
        <p:spPr>
          <a:xfrm>
            <a:off x="3060700" y="6148918"/>
            <a:ext cx="609600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7F7F7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www.gitam.edu</a:t>
            </a:r>
            <a:endParaRPr sz="1200" b="0" i="0" u="none" strike="noStrike" cap="none" dirty="0">
              <a:solidFill>
                <a:srgbClr val="7F7F7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grpSp>
        <p:nvGrpSpPr>
          <p:cNvPr id="12" name="Google Shape;94;p1">
            <a:extLst>
              <a:ext uri="{FF2B5EF4-FFF2-40B4-BE49-F238E27FC236}">
                <a16:creationId xmlns:a16="http://schemas.microsoft.com/office/drawing/2014/main" id="{27E17DC4-EBA4-36D1-CC55-FFAF1FD93FF1}"/>
              </a:ext>
            </a:extLst>
          </p:cNvPr>
          <p:cNvGrpSpPr/>
          <p:nvPr/>
        </p:nvGrpSpPr>
        <p:grpSpPr>
          <a:xfrm rot="2700000">
            <a:off x="5993178" y="5765433"/>
            <a:ext cx="231043" cy="225933"/>
            <a:chOff x="11087593" y="13905"/>
            <a:chExt cx="1085533" cy="1061509"/>
          </a:xfrm>
        </p:grpSpPr>
        <p:sp>
          <p:nvSpPr>
            <p:cNvPr id="13" name="Google Shape;95;p1">
              <a:extLst>
                <a:ext uri="{FF2B5EF4-FFF2-40B4-BE49-F238E27FC236}">
                  <a16:creationId xmlns:a16="http://schemas.microsoft.com/office/drawing/2014/main" id="{AE7092A2-B102-1273-6C25-E1736799EF72}"/>
                </a:ext>
              </a:extLst>
            </p:cNvPr>
            <p:cNvSpPr/>
            <p:nvPr/>
          </p:nvSpPr>
          <p:spPr>
            <a:xfrm>
              <a:off x="11087593" y="548342"/>
              <a:ext cx="537028" cy="527072"/>
            </a:xfrm>
            <a:prstGeom prst="rect">
              <a:avLst/>
            </a:prstGeom>
            <a:solidFill>
              <a:srgbClr val="DF2A3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1"/>
                <a:buFont typeface="Arial"/>
                <a:buNone/>
              </a:pPr>
              <a:endParaRPr sz="1351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96;p1">
              <a:extLst>
                <a:ext uri="{FF2B5EF4-FFF2-40B4-BE49-F238E27FC236}">
                  <a16:creationId xmlns:a16="http://schemas.microsoft.com/office/drawing/2014/main" id="{CD50D2DC-2455-5951-3C5D-BB02F217709E}"/>
                </a:ext>
              </a:extLst>
            </p:cNvPr>
            <p:cNvSpPr/>
            <p:nvPr/>
          </p:nvSpPr>
          <p:spPr>
            <a:xfrm>
              <a:off x="11636098" y="13905"/>
              <a:ext cx="537028" cy="527079"/>
            </a:xfrm>
            <a:prstGeom prst="rect">
              <a:avLst/>
            </a:prstGeom>
            <a:solidFill>
              <a:srgbClr val="3A3A7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1"/>
                <a:buFont typeface="Arial"/>
                <a:buNone/>
              </a:pPr>
              <a:endParaRPr sz="1351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" name="Google Shape;104;p1">
            <a:extLst>
              <a:ext uri="{FF2B5EF4-FFF2-40B4-BE49-F238E27FC236}">
                <a16:creationId xmlns:a16="http://schemas.microsoft.com/office/drawing/2014/main" id="{C323D64D-BE3D-E115-33E9-192C329B4C2B}"/>
              </a:ext>
            </a:extLst>
          </p:cNvPr>
          <p:cNvSpPr/>
          <p:nvPr/>
        </p:nvSpPr>
        <p:spPr>
          <a:xfrm>
            <a:off x="3026832" y="5021308"/>
            <a:ext cx="6096000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Department of Electrical Electronics and Communication Engineering</a:t>
            </a:r>
            <a:endParaRPr sz="1800"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05;p1">
            <a:extLst>
              <a:ext uri="{FF2B5EF4-FFF2-40B4-BE49-F238E27FC236}">
                <a16:creationId xmlns:a16="http://schemas.microsoft.com/office/drawing/2014/main" id="{C9CF77E4-28A7-270F-8F1A-AFD4E8DCECCF}"/>
              </a:ext>
            </a:extLst>
          </p:cNvPr>
          <p:cNvSpPr/>
          <p:nvPr/>
        </p:nvSpPr>
        <p:spPr>
          <a:xfrm>
            <a:off x="9156700" y="5791918"/>
            <a:ext cx="2926946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11;p1">
            <a:extLst>
              <a:ext uri="{FF2B5EF4-FFF2-40B4-BE49-F238E27FC236}">
                <a16:creationId xmlns:a16="http://schemas.microsoft.com/office/drawing/2014/main" id="{037B6323-B919-404C-9A53-E2D1EEBBC29E}"/>
              </a:ext>
            </a:extLst>
          </p:cNvPr>
          <p:cNvSpPr/>
          <p:nvPr/>
        </p:nvSpPr>
        <p:spPr>
          <a:xfrm>
            <a:off x="133754" y="4504626"/>
            <a:ext cx="2926946" cy="1384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 dirty="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Project Team: </a:t>
            </a: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en-US" sz="1400" b="1" i="0" u="none" strike="noStrike" cap="none" dirty="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285750" marR="0" lvl="0" indent="-2857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dk1"/>
                </a:solidFill>
                <a:latin typeface="Montserrat Medium"/>
                <a:sym typeface="Montserrat Medium"/>
              </a:rPr>
              <a:t>BHARATH S R</a:t>
            </a:r>
          </a:p>
          <a:p>
            <a: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</a:pPr>
            <a:endParaRPr lang="en-US" b="1" dirty="0">
              <a:solidFill>
                <a:schemeClr val="dk1"/>
              </a:solidFill>
              <a:latin typeface="Montserrat Medium"/>
              <a:sym typeface="Montserrat Medium"/>
            </a:endParaRPr>
          </a:p>
          <a:p>
            <a:pPr marL="285750" marR="0" lvl="0" indent="-2857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dk1"/>
                </a:solidFill>
                <a:latin typeface="Montserrat Medium"/>
                <a:sym typeface="Montserrat Medium"/>
              </a:rPr>
              <a:t>GAGANESH S R </a:t>
            </a:r>
          </a:p>
          <a:p>
            <a:pPr marL="285750" marR="0" lvl="0" indent="-2857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endParaRPr sz="1400"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111;p1">
            <a:extLst>
              <a:ext uri="{FF2B5EF4-FFF2-40B4-BE49-F238E27FC236}">
                <a16:creationId xmlns:a16="http://schemas.microsoft.com/office/drawing/2014/main" id="{663FF154-6303-06EF-099B-905F19C206B2}"/>
              </a:ext>
            </a:extLst>
          </p:cNvPr>
          <p:cNvSpPr/>
          <p:nvPr/>
        </p:nvSpPr>
        <p:spPr>
          <a:xfrm>
            <a:off x="9139766" y="4548520"/>
            <a:ext cx="2926946" cy="1600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 dirty="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Project Mentor: </a:t>
            </a: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en-US" sz="1400" b="1" i="0" u="none" strike="noStrike" cap="none" dirty="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285750" lvl="0" indent="-285750" algn="ctr">
              <a:buSzPts val="1400"/>
              <a:buFont typeface="Arial" panose="020B0604020202020204" pitchFamily="34" charset="0"/>
              <a:buChar char="•"/>
            </a:pPr>
            <a:r>
              <a:rPr lang="en-US" sz="1400" b="1" i="0" u="none" strike="noStrike" cap="none" dirty="0">
                <a:solidFill>
                  <a:schemeClr val="dk1"/>
                </a:solidFill>
                <a:latin typeface="Montserrat Medium"/>
                <a:ea typeface="Arial"/>
                <a:cs typeface="Arial"/>
                <a:sym typeface="Montserrat Medium"/>
              </a:rPr>
              <a:t> </a:t>
            </a:r>
            <a:r>
              <a:rPr lang="en-IN" b="1" dirty="0"/>
              <a:t>SUBHASHISH TIWARI</a:t>
            </a:r>
          </a:p>
          <a:p>
            <a:pPr lvl="0" algn="ctr">
              <a:buSzPts val="1400"/>
            </a:pPr>
            <a:r>
              <a:rPr lang="en-IN" b="1" dirty="0"/>
              <a:t> </a:t>
            </a:r>
            <a:endParaRPr lang="en-US" sz="1400" b="1" i="0" u="none" strike="noStrike" cap="none" dirty="0">
              <a:solidFill>
                <a:schemeClr val="dk1"/>
              </a:solidFill>
              <a:latin typeface="Montserrat Medium"/>
              <a:ea typeface="Arial"/>
              <a:cs typeface="Arial"/>
              <a:sym typeface="Montserrat Medium"/>
            </a:endParaRP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 dirty="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Project In-charge: </a:t>
            </a: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en-US" sz="1400" b="1" i="0" u="none" strike="noStrike" cap="none" dirty="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285750" marR="0" lvl="0" indent="-2857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1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JAYA PRAKASH SAHOO</a:t>
            </a:r>
          </a:p>
        </p:txBody>
      </p:sp>
      <p:pic>
        <p:nvPicPr>
          <p:cNvPr id="21" name="Google Shape;67;p1">
            <a:extLst>
              <a:ext uri="{FF2B5EF4-FFF2-40B4-BE49-F238E27FC236}">
                <a16:creationId xmlns:a16="http://schemas.microsoft.com/office/drawing/2014/main" id="{14559E83-6276-698C-A2DC-9D1D6C0E44C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89552" y="2676526"/>
            <a:ext cx="2674631" cy="1245671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88;p1">
            <a:extLst>
              <a:ext uri="{FF2B5EF4-FFF2-40B4-BE49-F238E27FC236}">
                <a16:creationId xmlns:a16="http://schemas.microsoft.com/office/drawing/2014/main" id="{8CF9D16E-FF17-2A50-8767-3A06BCEC2AD9}"/>
              </a:ext>
            </a:extLst>
          </p:cNvPr>
          <p:cNvSpPr txBox="1"/>
          <p:nvPr/>
        </p:nvSpPr>
        <p:spPr>
          <a:xfrm>
            <a:off x="809383" y="974831"/>
            <a:ext cx="10573234" cy="1384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rgbClr val="007069"/>
                </a:solidFill>
                <a:latin typeface="Open Sans"/>
                <a:ea typeface="Open Sans"/>
                <a:cs typeface="Open Sans"/>
                <a:sym typeface="Open Sans"/>
              </a:rPr>
              <a:t>DESIGN AND SIMULATION OF RADIO-OVER-FIBER(ROF) SYSTEM FOR 5G BACKHAUL 6G TERAHERTZ EXTENSIONS USING OPTISYSTEM</a:t>
            </a:r>
            <a:endParaRPr lang="en-US" sz="2800" dirty="0"/>
          </a:p>
        </p:txBody>
      </p:sp>
      <p:sp>
        <p:nvSpPr>
          <p:cNvPr id="23" name="Google Shape;88;p1">
            <a:extLst>
              <a:ext uri="{FF2B5EF4-FFF2-40B4-BE49-F238E27FC236}">
                <a16:creationId xmlns:a16="http://schemas.microsoft.com/office/drawing/2014/main" id="{D8F66EB9-9CBE-8ACD-E616-93A5AE55CF5C}"/>
              </a:ext>
            </a:extLst>
          </p:cNvPr>
          <p:cNvSpPr txBox="1"/>
          <p:nvPr/>
        </p:nvSpPr>
        <p:spPr>
          <a:xfrm>
            <a:off x="9812887" y="141274"/>
            <a:ext cx="2245360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 dirty="0">
                <a:solidFill>
                  <a:srgbClr val="007069"/>
                </a:solidFill>
                <a:latin typeface="Open Sans"/>
                <a:ea typeface="Open Sans"/>
                <a:cs typeface="Open Sans"/>
                <a:sym typeface="Open Sans"/>
              </a:rPr>
              <a:t>Review-II</a:t>
            </a:r>
            <a:endParaRPr lang="en-US" sz="2000" i="1" dirty="0"/>
          </a:p>
        </p:txBody>
      </p:sp>
      <p:sp>
        <p:nvSpPr>
          <p:cNvPr id="25" name="Google Shape;120;p76">
            <a:extLst>
              <a:ext uri="{FF2B5EF4-FFF2-40B4-BE49-F238E27FC236}">
                <a16:creationId xmlns:a16="http://schemas.microsoft.com/office/drawing/2014/main" id="{38A183C7-510B-0906-FECD-64BA2B628A0E}"/>
              </a:ext>
            </a:extLst>
          </p:cNvPr>
          <p:cNvSpPr/>
          <p:nvPr/>
        </p:nvSpPr>
        <p:spPr>
          <a:xfrm>
            <a:off x="133753" y="2965411"/>
            <a:ext cx="2432050" cy="818907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 w="25400" cap="flat" cmpd="sng">
            <a:solidFill>
              <a:schemeClr val="accent2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1800" b="1" i="0" u="none" strike="noStrike" cap="none" dirty="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AY 2025-26 </a:t>
            </a:r>
            <a:endParaRPr sz="9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120;p76">
            <a:extLst>
              <a:ext uri="{FF2B5EF4-FFF2-40B4-BE49-F238E27FC236}">
                <a16:creationId xmlns:a16="http://schemas.microsoft.com/office/drawing/2014/main" id="{B3C9655A-2680-CBD4-341A-460C55A63157}"/>
              </a:ext>
            </a:extLst>
          </p:cNvPr>
          <p:cNvSpPr/>
          <p:nvPr/>
        </p:nvSpPr>
        <p:spPr>
          <a:xfrm>
            <a:off x="9287933" y="2965412"/>
            <a:ext cx="2770314" cy="818907"/>
          </a:xfrm>
          <a:prstGeom prst="roundRect">
            <a:avLst>
              <a:gd name="adj" fmla="val 16667"/>
            </a:avLst>
          </a:prstGeom>
          <a:solidFill>
            <a:schemeClr val="accent1">
              <a:lumMod val="75000"/>
            </a:schemeClr>
          </a:solidFill>
          <a:ln w="25400" cap="flat" cmpd="sng">
            <a:solidFill>
              <a:schemeClr val="accent2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>
              <a:buSzPts val="3600"/>
            </a:pPr>
            <a:r>
              <a:rPr lang="en-US" sz="1800" b="1" i="0" u="none" strike="noStrike" cap="none" dirty="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Capstone Project – </a:t>
            </a:r>
            <a:r>
              <a:rPr lang="en-US" sz="1800" b="1" dirty="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Introduction (PROJ2999)</a:t>
            </a:r>
            <a:endParaRPr lang="en-US" sz="1800" b="1" i="0" u="none" strike="noStrike" cap="none" dirty="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29013302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0D12081-7B3B-FEED-8799-5FDC365C4C24}"/>
              </a:ext>
            </a:extLst>
          </p:cNvPr>
          <p:cNvSpPr txBox="1"/>
          <p:nvPr/>
        </p:nvSpPr>
        <p:spPr>
          <a:xfrm>
            <a:off x="2729909" y="351159"/>
            <a:ext cx="60977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1" i="0" u="none" strike="noStrike" cap="none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Implementation and Results – Iteration 1 </a:t>
            </a:r>
            <a:endParaRPr lang="en-US" sz="20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8C9F15A9-68EE-D2A5-9C9F-2571C0BF27C1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9314120" y="751344"/>
            <a:ext cx="2573078" cy="5355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Analysis: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RF Spectrum Analyzer connected to the PIN Photodiode shows a distinct power spike at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100 GHz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Conclusion: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Optical Heterodyning technique is functioning correctly.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We have successfully generated a millimeter-wave carrier suitable for 6G wireless extension using only optical components.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C03BF5A-7DD0-1D45-0B43-4FFDDF3A91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481" y="1572716"/>
            <a:ext cx="2630537" cy="30153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2DC41E3-F62F-A1B5-A50A-58BEC6BA04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4324" y="1572716"/>
            <a:ext cx="2683048" cy="301537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2C2C036-4283-C549-FA22-E58611F9C67F}"/>
              </a:ext>
            </a:extLst>
          </p:cNvPr>
          <p:cNvSpPr txBox="1"/>
          <p:nvPr/>
        </p:nvSpPr>
        <p:spPr>
          <a:xfrm>
            <a:off x="2612951" y="5199605"/>
            <a:ext cx="60977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RF Spectrum Analyzer Results</a:t>
            </a:r>
            <a:endParaRPr lang="en-IN" sz="2000" b="1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EFBD823-B9C0-80BA-8F5C-9D3DBB6940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0910" y="1572716"/>
            <a:ext cx="2574365" cy="3016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3365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4A6C3B-41BF-7678-1787-2E0F75711C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7F3F258-5947-C906-FE3A-FC76BB331C6C}"/>
              </a:ext>
            </a:extLst>
          </p:cNvPr>
          <p:cNvSpPr txBox="1"/>
          <p:nvPr/>
        </p:nvSpPr>
        <p:spPr>
          <a:xfrm>
            <a:off x="3047114" y="351158"/>
            <a:ext cx="60977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1" i="0" u="none" strike="noStrike" cap="none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Implementation and Results – Iteration 2 </a:t>
            </a:r>
            <a:endParaRPr lang="en-US" sz="20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682EAE33-4004-3E08-CB71-C4EDA595B4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52613" y="889767"/>
            <a:ext cx="3094075" cy="5355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Analysis: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graph displays the optical carrier peak along with the modulation sidebands.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green "floor" represents the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Amplified Spontaneous Emission (ASE) noise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introduced by the EDFA.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Conclusion: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signal has successfully traversed the 25 km fiber link.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Signal power is maintained sufficiently above the noise floor for detection.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3E0236F-F3EC-443C-936E-9CD6861977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312" y="1733041"/>
            <a:ext cx="2716765" cy="31188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4ECD51B-A70F-6B21-4358-BB3808FB8E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5246" y="1749118"/>
            <a:ext cx="2716766" cy="310280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E5FB728-F373-5952-91C2-51A7298010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2678" y="1749118"/>
            <a:ext cx="2700392" cy="311322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68208C0-BB48-4F26-4069-6C29ED853E56}"/>
              </a:ext>
            </a:extLst>
          </p:cNvPr>
          <p:cNvSpPr txBox="1"/>
          <p:nvPr/>
        </p:nvSpPr>
        <p:spPr>
          <a:xfrm>
            <a:off x="2017528" y="5167707"/>
            <a:ext cx="60977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/>
              <a:t>Optical Spectrum (Transmission) Results</a:t>
            </a:r>
          </a:p>
        </p:txBody>
      </p:sp>
    </p:spTree>
    <p:extLst>
      <p:ext uri="{BB962C8B-B14F-4D97-AF65-F5344CB8AC3E}">
        <p14:creationId xmlns:p14="http://schemas.microsoft.com/office/powerpoint/2010/main" val="22656918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EA98FA-4F35-C93F-73A2-485950D05B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4132046-4ACE-A1E3-4010-52881C9836A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12</a:t>
            </a:fld>
            <a:endParaRPr lang="en-US" dirty="0"/>
          </a:p>
        </p:txBody>
      </p:sp>
      <p:sp>
        <p:nvSpPr>
          <p:cNvPr id="4" name="Google Shape;125;p3">
            <a:extLst>
              <a:ext uri="{FF2B5EF4-FFF2-40B4-BE49-F238E27FC236}">
                <a16:creationId xmlns:a16="http://schemas.microsoft.com/office/drawing/2014/main" id="{9BB43107-1A1B-029D-C73C-2126600571B2}"/>
              </a:ext>
            </a:extLst>
          </p:cNvPr>
          <p:cNvSpPr txBox="1"/>
          <p:nvPr/>
        </p:nvSpPr>
        <p:spPr>
          <a:xfrm>
            <a:off x="1000124" y="232275"/>
            <a:ext cx="10515600" cy="493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Conclusion &amp; Future Work</a:t>
            </a:r>
            <a:endParaRPr lang="en-US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A784BA-9FE5-8CC3-1F78-8C4366D40835}"/>
              </a:ext>
            </a:extLst>
          </p:cNvPr>
          <p:cNvSpPr txBox="1"/>
          <p:nvPr/>
        </p:nvSpPr>
        <p:spPr>
          <a:xfrm>
            <a:off x="375683" y="479203"/>
            <a:ext cx="11440633" cy="56630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000" b="1" dirty="0"/>
              <a:t>Conclusion</a:t>
            </a:r>
          </a:p>
          <a:p>
            <a:pPr>
              <a:buNone/>
            </a:pPr>
            <a:endParaRPr lang="en-US" sz="1800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1" dirty="0"/>
              <a:t>Design Validated:</a:t>
            </a:r>
            <a:r>
              <a:rPr lang="en-US" sz="1800" dirty="0"/>
              <a:t> The proposed </a:t>
            </a:r>
            <a:r>
              <a:rPr lang="en-US" sz="1800" dirty="0" err="1"/>
              <a:t>RoF</a:t>
            </a:r>
            <a:r>
              <a:rPr lang="en-US" sz="1800" dirty="0"/>
              <a:t> architecture for 5G/6G backhaul has been successfully modeled in </a:t>
            </a:r>
            <a:r>
              <a:rPr lang="en-US" sz="1800" dirty="0" err="1"/>
              <a:t>OptiSystem</a:t>
            </a:r>
            <a:r>
              <a:rPr lang="en-US" sz="18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8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1" dirty="0"/>
              <a:t>Technology Proven:</a:t>
            </a:r>
            <a:r>
              <a:rPr lang="en-US" sz="1800" dirty="0"/>
              <a:t> Photonic generation of high-frequency (100 GHz) signals was verified via spectrum analysis.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8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1" dirty="0"/>
              <a:t>Link Established:</a:t>
            </a:r>
            <a:r>
              <a:rPr lang="en-US" sz="1800" dirty="0"/>
              <a:t> Optical transmission over 25 km has been achieved with confirmed signal presence at the receiver.</a:t>
            </a:r>
          </a:p>
          <a:p>
            <a:pPr>
              <a:buNone/>
            </a:pPr>
            <a:br>
              <a:rPr lang="en-US" sz="1600" dirty="0"/>
            </a:br>
            <a:r>
              <a:rPr lang="en-US" sz="2000" b="1" dirty="0"/>
              <a:t>Future Work (For Next Phase)</a:t>
            </a:r>
          </a:p>
          <a:p>
            <a:pPr>
              <a:buNone/>
            </a:pPr>
            <a:endParaRPr lang="en-US" sz="1800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1" dirty="0"/>
              <a:t>Performance Metrics:</a:t>
            </a:r>
            <a:r>
              <a:rPr lang="en-US" sz="1800" dirty="0"/>
              <a:t> Execute BER analysis to obtain Q-Factor and Eye Diagrams for the current 25 km link.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8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1" dirty="0"/>
              <a:t>Modulation Upgrade:</a:t>
            </a:r>
            <a:r>
              <a:rPr lang="en-US" sz="1800" dirty="0"/>
              <a:t> Implement </a:t>
            </a:r>
            <a:r>
              <a:rPr lang="en-US" sz="1800" b="1" dirty="0"/>
              <a:t>OFDM-QAM</a:t>
            </a:r>
            <a:r>
              <a:rPr lang="en-US" sz="1800" dirty="0"/>
              <a:t> (64-QAM and 256-QAM) to improve spectral efficiency.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8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1" dirty="0"/>
              <a:t>Stress Testing:</a:t>
            </a:r>
            <a:r>
              <a:rPr lang="en-US" sz="1800" dirty="0"/>
              <a:t> Increase fiber length to </a:t>
            </a:r>
            <a:r>
              <a:rPr lang="en-US" sz="1800" b="1" dirty="0"/>
              <a:t>40 km</a:t>
            </a:r>
            <a:r>
              <a:rPr lang="en-US" sz="1800" dirty="0"/>
              <a:t> and analyze the degradation in signal quality.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8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1" dirty="0"/>
              <a:t>Final Report:</a:t>
            </a:r>
            <a:r>
              <a:rPr lang="en-US" sz="1800" dirty="0"/>
              <a:t> Compile comparison data between modulation schemes.</a:t>
            </a:r>
          </a:p>
        </p:txBody>
      </p:sp>
    </p:spTree>
    <p:extLst>
      <p:ext uri="{BB962C8B-B14F-4D97-AF65-F5344CB8AC3E}">
        <p14:creationId xmlns:p14="http://schemas.microsoft.com/office/powerpoint/2010/main" val="5678261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g2fee63df26b_0_0"/>
          <p:cNvSpPr txBox="1"/>
          <p:nvPr/>
        </p:nvSpPr>
        <p:spPr>
          <a:xfrm>
            <a:off x="1233714" y="2607717"/>
            <a:ext cx="9724500" cy="18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00"/>
              <a:buFont typeface="Arial"/>
              <a:buNone/>
            </a:pPr>
            <a:r>
              <a:rPr lang="en-US" sz="11500" b="1" i="0" u="none" strike="noStrike" cap="none">
                <a:solidFill>
                  <a:srgbClr val="007069"/>
                </a:solidFill>
                <a:latin typeface="Open Sans"/>
                <a:ea typeface="Open Sans"/>
                <a:cs typeface="Open Sans"/>
                <a:sym typeface="Open Sans"/>
              </a:rPr>
              <a:t>THANK </a:t>
            </a:r>
            <a:r>
              <a:rPr lang="en-US" sz="11500" b="1" i="0" u="none" strike="noStrike" cap="none">
                <a:solidFill>
                  <a:srgbClr val="A5A5A5"/>
                </a:solidFill>
                <a:latin typeface="Open Sans"/>
                <a:ea typeface="Open Sans"/>
                <a:cs typeface="Open Sans"/>
                <a:sym typeface="Open Sans"/>
              </a:rPr>
              <a:t>YOU</a:t>
            </a:r>
            <a:endParaRPr sz="1400" b="0" i="0" u="none" strike="noStrike" cap="none">
              <a:solidFill>
                <a:srgbClr val="000000"/>
              </a:solidFill>
              <a:latin typeface="Aharoni"/>
              <a:ea typeface="Aharoni"/>
              <a:cs typeface="Aharoni"/>
              <a:sym typeface="Aharoni"/>
            </a:endParaRPr>
          </a:p>
        </p:txBody>
      </p:sp>
      <p:sp>
        <p:nvSpPr>
          <p:cNvPr id="744" name="Google Shape;744;g2fee63df26b_0_0"/>
          <p:cNvSpPr txBox="1"/>
          <p:nvPr/>
        </p:nvSpPr>
        <p:spPr>
          <a:xfrm>
            <a:off x="1596571" y="4466045"/>
            <a:ext cx="8998800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dirty="0">
                <a:solidFill>
                  <a:srgbClr val="7F7F7F"/>
                </a:solidFill>
                <a:latin typeface="Open Sans"/>
                <a:ea typeface="Open Sans"/>
                <a:cs typeface="Open Sans"/>
                <a:sym typeface="Open Sans"/>
              </a:rPr>
              <a:t>Have a Great Day ! </a:t>
            </a:r>
            <a:endParaRPr sz="1400" b="0" i="0" u="none" strike="noStrike" cap="none" dirty="0">
              <a:solidFill>
                <a:srgbClr val="000000"/>
              </a:solidFill>
              <a:latin typeface="Aharoni"/>
              <a:ea typeface="Aharoni"/>
              <a:cs typeface="Aharoni"/>
              <a:sym typeface="Aharon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>
          <a:extLst>
            <a:ext uri="{FF2B5EF4-FFF2-40B4-BE49-F238E27FC236}">
              <a16:creationId xmlns:a16="http://schemas.microsoft.com/office/drawing/2014/main" id="{016D5E0D-E878-63B4-A1A9-208E58ED60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25;p3">
            <a:extLst>
              <a:ext uri="{FF2B5EF4-FFF2-40B4-BE49-F238E27FC236}">
                <a16:creationId xmlns:a16="http://schemas.microsoft.com/office/drawing/2014/main" id="{1EF97A4B-E82E-712F-CA13-78D59E17A26B}"/>
              </a:ext>
            </a:extLst>
          </p:cNvPr>
          <p:cNvSpPr txBox="1"/>
          <p:nvPr/>
        </p:nvSpPr>
        <p:spPr>
          <a:xfrm>
            <a:off x="838199" y="192869"/>
            <a:ext cx="10515600" cy="493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Objective and Goals</a:t>
            </a:r>
            <a:endParaRPr dirty="0"/>
          </a:p>
        </p:txBody>
      </p:sp>
      <p:sp>
        <p:nvSpPr>
          <p:cNvPr id="3" name="Google Shape;120;p76">
            <a:extLst>
              <a:ext uri="{FF2B5EF4-FFF2-40B4-BE49-F238E27FC236}">
                <a16:creationId xmlns:a16="http://schemas.microsoft.com/office/drawing/2014/main" id="{CA08A1E2-29B3-F3D5-48A9-5D1EA6629717}"/>
              </a:ext>
            </a:extLst>
          </p:cNvPr>
          <p:cNvSpPr/>
          <p:nvPr/>
        </p:nvSpPr>
        <p:spPr>
          <a:xfrm>
            <a:off x="668079" y="1160506"/>
            <a:ext cx="2114338" cy="302183"/>
          </a:xfrm>
          <a:prstGeom prst="roundRect">
            <a:avLst>
              <a:gd name="adj" fmla="val 16667"/>
            </a:avLst>
          </a:prstGeom>
          <a:solidFill>
            <a:schemeClr val="tx2">
              <a:lumMod val="10000"/>
            </a:schemeClr>
          </a:solidFill>
          <a:ln w="254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2000" b="1" i="0" u="none" strike="noStrike" cap="none" dirty="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endParaRPr sz="10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120;p76">
            <a:extLst>
              <a:ext uri="{FF2B5EF4-FFF2-40B4-BE49-F238E27FC236}">
                <a16:creationId xmlns:a16="http://schemas.microsoft.com/office/drawing/2014/main" id="{17BF0AA4-CB04-F194-9E07-5F430F49129E}"/>
              </a:ext>
            </a:extLst>
          </p:cNvPr>
          <p:cNvSpPr/>
          <p:nvPr/>
        </p:nvSpPr>
        <p:spPr>
          <a:xfrm>
            <a:off x="668079" y="2505265"/>
            <a:ext cx="2114338" cy="302183"/>
          </a:xfrm>
          <a:prstGeom prst="roundRect">
            <a:avLst>
              <a:gd name="adj" fmla="val 16667"/>
            </a:avLst>
          </a:prstGeom>
          <a:solidFill>
            <a:schemeClr val="tx2">
              <a:lumMod val="10000"/>
            </a:schemeClr>
          </a:solidFill>
          <a:ln w="254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10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id="{FB294828-0F9E-F06A-05D5-7A5C37AB349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</a:t>
            </a:fld>
            <a:endParaRPr lang="en-US" dirty="0"/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5F52151C-C837-DC1E-8551-E963135321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2507" y="1160506"/>
            <a:ext cx="10409275" cy="203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Objective: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sz="18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To design and simulate a Radio-over-Fiber system for 5G backhaul using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OptiSystem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sz="18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Goals </a:t>
            </a:r>
            <a:r>
              <a:rPr lang="en-IN" sz="1800" b="1" dirty="0">
                <a:solidFill>
                  <a:schemeClr val="bg1"/>
                </a:solidFill>
              </a:rPr>
              <a:t>Achieved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</a:t>
            </a: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9BFC34B5-321C-2E50-559C-4878CB8DC1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8079" y="3142949"/>
            <a:ext cx="11176591" cy="2554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Complete System Design: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Modeled the full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RoF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link in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OptiSystem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6G Signal Generation: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Successfully implemented Optical Heterodyning to generate a 100 GHz carrier.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Optical Transmission: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Validated signal propagation over a 25 km Single Mode Fiber (SMF).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Demodulation Stage: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Designed the receiver circuit with Local Oscillator and Filtering.</a:t>
            </a:r>
          </a:p>
        </p:txBody>
      </p:sp>
    </p:spTree>
    <p:extLst>
      <p:ext uri="{BB962C8B-B14F-4D97-AF65-F5344CB8AC3E}">
        <p14:creationId xmlns:p14="http://schemas.microsoft.com/office/powerpoint/2010/main" val="14296414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>
          <a:extLst>
            <a:ext uri="{FF2B5EF4-FFF2-40B4-BE49-F238E27FC236}">
              <a16:creationId xmlns:a16="http://schemas.microsoft.com/office/drawing/2014/main" id="{5D277163-DDF4-8A7D-727E-9DC95265C5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3241AC6-CE23-A38B-BD86-17E34844F78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</a:t>
            </a:fld>
            <a:endParaRPr lang="en-US" dirty="0"/>
          </a:p>
        </p:txBody>
      </p:sp>
      <p:sp>
        <p:nvSpPr>
          <p:cNvPr id="5" name="Google Shape;125;p3">
            <a:extLst>
              <a:ext uri="{FF2B5EF4-FFF2-40B4-BE49-F238E27FC236}">
                <a16:creationId xmlns:a16="http://schemas.microsoft.com/office/drawing/2014/main" id="{12977A3E-566F-814B-0D9C-37C0E1141171}"/>
              </a:ext>
            </a:extLst>
          </p:cNvPr>
          <p:cNvSpPr txBox="1"/>
          <p:nvPr/>
        </p:nvSpPr>
        <p:spPr>
          <a:xfrm>
            <a:off x="1000124" y="232275"/>
            <a:ext cx="10515600" cy="493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Project Plan</a:t>
            </a:r>
            <a:endParaRPr dirty="0"/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593D52B4-DBBE-A169-B25A-5234651150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348340" y="872616"/>
            <a:ext cx="28034149" cy="14157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                                                                                                                                                         Gantt Chart - Milestones and Activities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900" b="1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9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900" b="1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9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900" b="1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9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CED335E7-7C1F-2E62-BE91-F6DCAAD5DF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9815446"/>
              </p:ext>
            </p:extLst>
          </p:nvPr>
        </p:nvGraphicFramePr>
        <p:xfrm>
          <a:off x="155153" y="1378726"/>
          <a:ext cx="4405830" cy="4457204"/>
        </p:xfrm>
        <a:graphic>
          <a:graphicData uri="http://schemas.openxmlformats.org/drawingml/2006/table">
            <a:tbl>
              <a:tblPr/>
              <a:tblGrid>
                <a:gridCol w="2202915">
                  <a:extLst>
                    <a:ext uri="{9D8B030D-6E8A-4147-A177-3AD203B41FA5}">
                      <a16:colId xmlns:a16="http://schemas.microsoft.com/office/drawing/2014/main" val="3359420472"/>
                    </a:ext>
                  </a:extLst>
                </a:gridCol>
                <a:gridCol w="2202915">
                  <a:extLst>
                    <a:ext uri="{9D8B030D-6E8A-4147-A177-3AD203B41FA5}">
                      <a16:colId xmlns:a16="http://schemas.microsoft.com/office/drawing/2014/main" val="1615897821"/>
                    </a:ext>
                  </a:extLst>
                </a:gridCol>
              </a:tblGrid>
              <a:tr h="569342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IN" b="1" dirty="0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Activity</a:t>
                      </a:r>
                      <a:endParaRPr lang="en-IN" dirty="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IN" b="1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Status</a:t>
                      </a:r>
                      <a:endParaRPr lang="en-IN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6977077"/>
                  </a:ext>
                </a:extLst>
              </a:tr>
              <a:tr h="647977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IN" dirty="0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Literature Survey &amp; Problem Definition</a:t>
                      </a:r>
                    </a:p>
                  </a:txBody>
                  <a:tcPr marL="76200" marR="76200" marT="50800" marB="50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IN" b="1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Completed</a:t>
                      </a:r>
                      <a:endParaRPr lang="en-IN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5684137"/>
                  </a:ext>
                </a:extLst>
              </a:tr>
              <a:tr h="647977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IN" b="1" dirty="0" err="1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OptiSystem</a:t>
                      </a:r>
                      <a:r>
                        <a:rPr lang="en-IN" b="1" dirty="0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 Architecture Design</a:t>
                      </a:r>
                      <a:endParaRPr lang="en-IN" dirty="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IN" b="1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Completed (Current Stage)</a:t>
                      </a:r>
                      <a:endParaRPr lang="en-IN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61493970"/>
                  </a:ext>
                </a:extLst>
              </a:tr>
              <a:tr h="647977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IN" b="1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100 GHz Carrier Generation (Heterodyning)</a:t>
                      </a:r>
                      <a:endParaRPr lang="en-IN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IN" b="1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Completed (Current Stage)</a:t>
                      </a:r>
                      <a:endParaRPr lang="en-IN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3183067"/>
                  </a:ext>
                </a:extLst>
              </a:tr>
              <a:tr h="647977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b="1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25 km Fiber Transmission Test</a:t>
                      </a:r>
                      <a:endParaRPr lang="en-US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IN" b="1" dirty="0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Completed (Current Stage)</a:t>
                      </a:r>
                      <a:endParaRPr lang="en-IN" dirty="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3722350"/>
                  </a:ext>
                </a:extLst>
              </a:tr>
              <a:tr h="647977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fr-FR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QAM Modulation Comparison (64 vs 256)</a:t>
                      </a:r>
                    </a:p>
                  </a:txBody>
                  <a:tcPr marL="76200" marR="76200" marT="50800" marB="50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IN" i="1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Pending (Next Phase)</a:t>
                      </a:r>
                      <a:endParaRPr lang="en-IN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5600344"/>
                  </a:ext>
                </a:extLst>
              </a:tr>
              <a:tr h="647977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Final Performance Analysis (BER/EVM)</a:t>
                      </a:r>
                    </a:p>
                  </a:txBody>
                  <a:tcPr marL="76200" marR="76200" marT="50800" marB="50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IN" i="1" dirty="0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Pending (Next Phase)</a:t>
                      </a:r>
                      <a:endParaRPr lang="en-IN" dirty="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6300915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E8D342AE-8390-0557-A258-D33A6EC93A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9569" y="1257140"/>
            <a:ext cx="6637353" cy="4578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3155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EAB61C2-B595-6D36-CB78-3791DED7225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</a:t>
            </a:fld>
            <a:endParaRPr lang="en-US" dirty="0"/>
          </a:p>
        </p:txBody>
      </p:sp>
      <p:sp>
        <p:nvSpPr>
          <p:cNvPr id="4" name="Google Shape;125;p3">
            <a:extLst>
              <a:ext uri="{FF2B5EF4-FFF2-40B4-BE49-F238E27FC236}">
                <a16:creationId xmlns:a16="http://schemas.microsoft.com/office/drawing/2014/main" id="{050F573B-21F3-B526-5212-5E481ED19CDC}"/>
              </a:ext>
            </a:extLst>
          </p:cNvPr>
          <p:cNvSpPr txBox="1"/>
          <p:nvPr/>
        </p:nvSpPr>
        <p:spPr>
          <a:xfrm>
            <a:off x="1000125" y="242908"/>
            <a:ext cx="10515600" cy="493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latin typeface="Montserrat"/>
                <a:sym typeface="Montserrat"/>
              </a:rPr>
              <a:t>Literature Survey</a:t>
            </a:r>
            <a:endParaRPr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92126C-9917-7628-0555-CBFF9FC1BE15}"/>
              </a:ext>
            </a:extLst>
          </p:cNvPr>
          <p:cNvSpPr txBox="1"/>
          <p:nvPr/>
        </p:nvSpPr>
        <p:spPr>
          <a:xfrm>
            <a:off x="499730" y="535900"/>
            <a:ext cx="11249247" cy="57246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/>
              <a:t>Key Publications:</a:t>
            </a:r>
            <a:endParaRPr lang="en-IN" dirty="0"/>
          </a:p>
          <a:p>
            <a:r>
              <a:rPr lang="en-IN" b="1" dirty="0"/>
              <a:t>1</a:t>
            </a:r>
            <a:r>
              <a:rPr lang="en-IN" dirty="0"/>
              <a:t> M. R. H. Khan, et al., "</a:t>
            </a:r>
            <a:r>
              <a:rPr lang="en-IN" b="1" dirty="0"/>
              <a:t>Integrated Solutions for Deployment of 6G Mobile Networks</a:t>
            </a:r>
            <a:r>
              <a:rPr lang="en-IN" dirty="0"/>
              <a:t>," in 2022 IEEE 95th Vehicular Technology Conference: (VTC2022-Spring), </a:t>
            </a:r>
            <a:r>
              <a:rPr lang="en-IN" b="1" dirty="0"/>
              <a:t>2022.</a:t>
            </a:r>
          </a:p>
          <a:p>
            <a:endParaRPr lang="en-IN" dirty="0"/>
          </a:p>
          <a:p>
            <a:r>
              <a:rPr lang="en-IN" b="1" dirty="0"/>
              <a:t>2</a:t>
            </a:r>
            <a:r>
              <a:rPr lang="en-IN" dirty="0"/>
              <a:t> Keysight Technologies, "</a:t>
            </a:r>
            <a:r>
              <a:rPr lang="en-IN" b="1" dirty="0"/>
              <a:t>Breakthrough in Ultra High-Speed Wireless Backhaul Paves the Way for 5G and 6G Connectivity</a:t>
            </a:r>
            <a:r>
              <a:rPr lang="en-IN" dirty="0"/>
              <a:t>," June </a:t>
            </a:r>
            <a:r>
              <a:rPr lang="en-IN" b="1" dirty="0"/>
              <a:t>2025</a:t>
            </a:r>
            <a:r>
              <a:rPr lang="en-IN" dirty="0"/>
              <a:t>.</a:t>
            </a:r>
          </a:p>
          <a:p>
            <a:endParaRPr lang="en-IN" dirty="0"/>
          </a:p>
          <a:p>
            <a:r>
              <a:rPr lang="en-IN" b="1" dirty="0"/>
              <a:t>3</a:t>
            </a:r>
            <a:r>
              <a:rPr lang="en-IN" dirty="0"/>
              <a:t> S. M. R. Islam, et al., "</a:t>
            </a:r>
            <a:r>
              <a:rPr lang="en-IN" b="1" dirty="0"/>
              <a:t>Radio- and Power-over-Fiber Integration for 6G Networks: Challenges and Future Prospects</a:t>
            </a:r>
            <a:r>
              <a:rPr lang="en-IN" dirty="0"/>
              <a:t>," IEEE Access, vol. 12, pp. 1-26, </a:t>
            </a:r>
            <a:r>
              <a:rPr lang="en-IN" b="1" dirty="0"/>
              <a:t>2024.</a:t>
            </a:r>
          </a:p>
          <a:p>
            <a:endParaRPr lang="en-IN" dirty="0"/>
          </a:p>
          <a:p>
            <a:r>
              <a:rPr lang="en-IN" b="1" dirty="0"/>
              <a:t>4</a:t>
            </a:r>
            <a:r>
              <a:rPr lang="en-IN" dirty="0"/>
              <a:t> M. A. B. Abbasi, et al., "</a:t>
            </a:r>
            <a:r>
              <a:rPr lang="en-IN" b="1" dirty="0"/>
              <a:t>A Comprehensive Review on Radio over Fiber Systems for Capacity Enhancement</a:t>
            </a:r>
            <a:r>
              <a:rPr lang="en-IN" dirty="0"/>
              <a:t>," International Journal of Engineering Research &amp; Technology, vol. 11, no. 12, </a:t>
            </a:r>
            <a:r>
              <a:rPr lang="en-IN" b="1" dirty="0"/>
              <a:t>2022.</a:t>
            </a:r>
          </a:p>
          <a:p>
            <a:endParaRPr lang="en-IN" dirty="0"/>
          </a:p>
          <a:p>
            <a:r>
              <a:rPr lang="en-IN" b="1" dirty="0"/>
              <a:t>5</a:t>
            </a:r>
            <a:r>
              <a:rPr lang="en-IN" dirty="0"/>
              <a:t> H. Shams, et al., "</a:t>
            </a:r>
            <a:r>
              <a:rPr lang="en-IN" b="1" dirty="0"/>
              <a:t>Simultaneous 5G and 6G THz over a Single Wavelength Radio-over-Fibre Distributed Antenna System</a:t>
            </a:r>
            <a:r>
              <a:rPr lang="en-IN" dirty="0"/>
              <a:t>," Electronics, vol. 12, no. 1, p. 64, </a:t>
            </a:r>
            <a:r>
              <a:rPr lang="en-IN" b="1" dirty="0"/>
              <a:t>2023.</a:t>
            </a:r>
          </a:p>
          <a:p>
            <a:endParaRPr lang="en-IN" dirty="0"/>
          </a:p>
          <a:p>
            <a:r>
              <a:rPr lang="en-IN" b="1" dirty="0"/>
              <a:t>6</a:t>
            </a:r>
            <a:r>
              <a:rPr lang="en-IN" dirty="0"/>
              <a:t> A. Kumar, et al., "</a:t>
            </a:r>
            <a:r>
              <a:rPr lang="en-IN" b="1" dirty="0"/>
              <a:t>An Investigation of Radio over Fiber (</a:t>
            </a:r>
            <a:r>
              <a:rPr lang="en-IN" b="1" dirty="0" err="1"/>
              <a:t>RoF</a:t>
            </a:r>
            <a:r>
              <a:rPr lang="en-IN" b="1" dirty="0"/>
              <a:t>) Communication System Technology: A Review</a:t>
            </a:r>
            <a:r>
              <a:rPr lang="en-IN" dirty="0"/>
              <a:t>," International Journal of Electronics and Communication Engineering, vol. 11, no. 1, pp. 1-10, </a:t>
            </a:r>
            <a:r>
              <a:rPr lang="en-IN" b="1" dirty="0"/>
              <a:t>2024.</a:t>
            </a:r>
          </a:p>
          <a:p>
            <a:endParaRPr lang="en-US" sz="1600" dirty="0"/>
          </a:p>
          <a:p>
            <a:r>
              <a:rPr lang="en-US" sz="1600" b="1" dirty="0"/>
              <a:t>Key Resources:</a:t>
            </a:r>
            <a:endParaRPr lang="en-US" sz="1600" dirty="0"/>
          </a:p>
          <a:p>
            <a:r>
              <a:rPr lang="en-US" sz="1600" b="1" dirty="0"/>
              <a:t>Software:</a:t>
            </a:r>
            <a:r>
              <a:rPr lang="en-US" sz="1600" dirty="0"/>
              <a:t> </a:t>
            </a:r>
            <a:r>
              <a:rPr lang="en-US" sz="1600" dirty="0" err="1"/>
              <a:t>Optiwave</a:t>
            </a:r>
            <a:r>
              <a:rPr lang="en-US" sz="1600" dirty="0"/>
              <a:t> Systems Inc. </a:t>
            </a:r>
            <a:r>
              <a:rPr lang="en-US" sz="1600" dirty="0" err="1"/>
              <a:t>OptiSystem</a:t>
            </a:r>
            <a:r>
              <a:rPr lang="en-US" sz="1600" dirty="0"/>
              <a:t> 17 is used for its comprehensive optical and RF component libraries.</a:t>
            </a:r>
          </a:p>
          <a:p>
            <a:endParaRPr lang="en-US" sz="1600" dirty="0"/>
          </a:p>
          <a:p>
            <a:r>
              <a:rPr lang="en-US" sz="1600" b="1" dirty="0"/>
              <a:t>Existing Implementations:</a:t>
            </a:r>
            <a:endParaRPr lang="en-US" sz="1600" dirty="0"/>
          </a:p>
          <a:p>
            <a:pPr lvl="1"/>
            <a:r>
              <a:rPr lang="en-US" sz="1600" dirty="0"/>
              <a:t>The literature confirms that </a:t>
            </a:r>
            <a:r>
              <a:rPr lang="en-US" sz="1600" dirty="0" err="1"/>
              <a:t>RoF</a:t>
            </a:r>
            <a:r>
              <a:rPr lang="en-US" sz="1600" dirty="0"/>
              <a:t> is a mature candidate technology for 5G backhaul applications.</a:t>
            </a:r>
          </a:p>
          <a:p>
            <a:pPr lvl="1"/>
            <a:r>
              <a:rPr lang="en-US" sz="1600" dirty="0"/>
              <a:t>Photonic THz generation is identified as a strong potential technique for 6G systems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382414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12192000" cy="246012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87524" y="3001269"/>
            <a:ext cx="6571853" cy="5590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375"/>
              </a:lnSpc>
            </a:pPr>
            <a:r>
              <a:rPr lang="en-US" sz="3500" b="1" dirty="0"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System Design Architecture</a:t>
            </a:r>
            <a:endParaRPr lang="en-US" sz="35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7525" y="3855542"/>
            <a:ext cx="3405584" cy="78720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184275" y="4839495"/>
            <a:ext cx="2270423" cy="2794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167"/>
              </a:lnSpc>
            </a:pPr>
            <a:r>
              <a:rPr lang="en-US" sz="175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Optical Transmitter</a:t>
            </a:r>
            <a:endParaRPr lang="en-US" sz="1750" dirty="0"/>
          </a:p>
        </p:txBody>
      </p:sp>
      <p:sp>
        <p:nvSpPr>
          <p:cNvPr id="6" name="Text 2"/>
          <p:cNvSpPr/>
          <p:nvPr/>
        </p:nvSpPr>
        <p:spPr>
          <a:xfrm>
            <a:off x="1184275" y="5237063"/>
            <a:ext cx="3012083" cy="8858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542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Laser diode, RF signal generator, optical modulator, and bias control circuits</a:t>
            </a:r>
            <a:endParaRPr lang="en-US" sz="1542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93109" y="3855542"/>
            <a:ext cx="3405584" cy="78720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589860" y="4839495"/>
            <a:ext cx="2236391" cy="2794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167"/>
              </a:lnSpc>
            </a:pPr>
            <a:r>
              <a:rPr lang="en-US" sz="175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Optical Fiber Link</a:t>
            </a:r>
            <a:endParaRPr lang="en-US" sz="1750" dirty="0"/>
          </a:p>
        </p:txBody>
      </p:sp>
      <p:sp>
        <p:nvSpPr>
          <p:cNvPr id="9" name="Text 4"/>
          <p:cNvSpPr/>
          <p:nvPr/>
        </p:nvSpPr>
        <p:spPr>
          <a:xfrm>
            <a:off x="4589859" y="5237063"/>
            <a:ext cx="3012083" cy="8858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542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Single-mode fiber with specified length, dispersion compensation, and optical amplifiers</a:t>
            </a:r>
            <a:endParaRPr lang="en-US" sz="1542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98694" y="3855542"/>
            <a:ext cx="3405584" cy="78720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995445" y="4839495"/>
            <a:ext cx="2236391" cy="2794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167"/>
              </a:lnSpc>
            </a:pPr>
            <a:r>
              <a:rPr lang="en-US" sz="175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Optical Receiver</a:t>
            </a:r>
            <a:endParaRPr lang="en-US" sz="1750" dirty="0"/>
          </a:p>
        </p:txBody>
      </p:sp>
      <p:sp>
        <p:nvSpPr>
          <p:cNvPr id="12" name="Text 6"/>
          <p:cNvSpPr/>
          <p:nvPr/>
        </p:nvSpPr>
        <p:spPr>
          <a:xfrm>
            <a:off x="7995444" y="5237063"/>
            <a:ext cx="3012083" cy="590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542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Photodiode, electrical amplifier, RF filter, and signal recovery circuits</a:t>
            </a:r>
            <a:endParaRPr lang="en-US" sz="1542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D5E9A76-9856-4A5F-F95A-BB3A9D16B38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6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336C976-F1E7-B779-8DC8-BB50996712A9}"/>
              </a:ext>
            </a:extLst>
          </p:cNvPr>
          <p:cNvSpPr txBox="1"/>
          <p:nvPr/>
        </p:nvSpPr>
        <p:spPr>
          <a:xfrm>
            <a:off x="2684722" y="319261"/>
            <a:ext cx="60977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en-US" sz="2800" b="1" dirty="0">
                <a:latin typeface="Montserrat"/>
                <a:sym typeface="Montserrat"/>
              </a:rPr>
              <a:t>Architecture</a:t>
            </a:r>
            <a:endParaRPr lang="en-US" sz="2800" dirty="0"/>
          </a:p>
        </p:txBody>
      </p:sp>
      <p:sp>
        <p:nvSpPr>
          <p:cNvPr id="6" name="AutoShape 2">
            <a:extLst>
              <a:ext uri="{FF2B5EF4-FFF2-40B4-BE49-F238E27FC236}">
                <a16:creationId xmlns:a16="http://schemas.microsoft.com/office/drawing/2014/main" id="{79784CFB-6720-8D1B-DEDD-6633FD9770E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742506"/>
            <a:ext cx="2838894" cy="2838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BB519C5-7CD2-EA73-63B2-64AFD3E836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098" y="1090053"/>
            <a:ext cx="7666074" cy="4677894"/>
          </a:xfrm>
          <a:prstGeom prst="rect">
            <a:avLst/>
          </a:prstGeom>
        </p:spPr>
      </p:pic>
      <p:sp>
        <p:nvSpPr>
          <p:cNvPr id="10" name="Rectangle 3">
            <a:extLst>
              <a:ext uri="{FF2B5EF4-FFF2-40B4-BE49-F238E27FC236}">
                <a16:creationId xmlns:a16="http://schemas.microsoft.com/office/drawing/2014/main" id="{02B1EDDC-D2DB-882E-933C-D594597930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90095" y="1090053"/>
            <a:ext cx="2923955" cy="46474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Transmitter: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Data: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10 Gbps PRBS source.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Optical Source: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Two CW Lasers (193.1 THz &amp; ~193.2 THz) combined via X-Coupler.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Channel: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Fiber: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25 km SMF (Attenuation: 0.2 dB/km).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Amplifiers: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EDFA + Optical Amplifier (5 dB Gain) to offset fiber loss.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Receiver: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PIN Photodiode: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Performs the heterodyne mixing.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Demodulator: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Electrical Multiplier + 100 GHz Sine Generator + Low Pass Filter.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67269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115D3A-9A48-EF9A-EB65-EB10498FEC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C7AF62C-2799-3920-609C-4BB1158D8DD8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9459432" y="6503508"/>
            <a:ext cx="2743200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7</a:t>
            </a:fld>
            <a:endParaRPr lang="en-US" dirty="0"/>
          </a:p>
        </p:txBody>
      </p:sp>
      <p:sp>
        <p:nvSpPr>
          <p:cNvPr id="4" name="Google Shape;125;p3">
            <a:extLst>
              <a:ext uri="{FF2B5EF4-FFF2-40B4-BE49-F238E27FC236}">
                <a16:creationId xmlns:a16="http://schemas.microsoft.com/office/drawing/2014/main" id="{4B16CBD0-DE63-9577-B3D8-89D754C838DF}"/>
              </a:ext>
            </a:extLst>
          </p:cNvPr>
          <p:cNvSpPr txBox="1"/>
          <p:nvPr/>
        </p:nvSpPr>
        <p:spPr>
          <a:xfrm>
            <a:off x="713045" y="128829"/>
            <a:ext cx="10515600" cy="493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Use Cases &amp; Testing</a:t>
            </a:r>
            <a:endParaRPr lang="en-US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18A514D-871D-80A7-6010-1F3DA7F316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7441" y="514002"/>
            <a:ext cx="10792047" cy="52475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Real-World Use Cases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5G/6G Mobile Backhaul: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oogle Sans Text"/>
            </a:endParaRPr>
          </a:p>
          <a:p>
            <a:pPr marL="457200" marR="0" lvl="1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Simulates a "Centralized-RAN" architecture where a Central Station connects to Remote Towers over standard fiber distances (Metro Area Network).</a:t>
            </a:r>
          </a:p>
          <a:p>
            <a:pPr marL="457200" marR="0" lvl="1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Benefit: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 Eliminates the need for complex, power-hungry electronic oscillators at every remote tower.</a:t>
            </a:r>
            <a:endParaRPr lang="en-US" altLang="en-US" sz="2000" dirty="0">
              <a:solidFill>
                <a:schemeClr val="tx1"/>
              </a:solidFill>
              <a:latin typeface="Google Sans Text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oogle Sans Tex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High-Speed Campus/Indoor Networks: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oogle Sans Text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Distributing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100 GHz (Sub-THz)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 signals to remote antenna units for ultra-fast wireless coverage in stadiums, airports, or server rooms.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oogle Sans Tex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Secure &amp; Cost-Effective Fronthaul: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oogle Sans Text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Centralizes all signal processing at the main office, reducing the cost and maintenance of remote base stations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54280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0F53F8-9556-4270-5B9D-9550237E94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CCA8DE1-C914-AC92-41A9-F53CE64505D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8</a:t>
            </a:fld>
            <a:endParaRPr lang="en-US" dirty="0"/>
          </a:p>
        </p:txBody>
      </p:sp>
      <p:sp>
        <p:nvSpPr>
          <p:cNvPr id="4" name="Google Shape;125;p3">
            <a:extLst>
              <a:ext uri="{FF2B5EF4-FFF2-40B4-BE49-F238E27FC236}">
                <a16:creationId xmlns:a16="http://schemas.microsoft.com/office/drawing/2014/main" id="{DB20A693-DAF6-90F8-E452-0AF12BA5AC45}"/>
              </a:ext>
            </a:extLst>
          </p:cNvPr>
          <p:cNvSpPr txBox="1"/>
          <p:nvPr/>
        </p:nvSpPr>
        <p:spPr>
          <a:xfrm>
            <a:off x="-3126594" y="151644"/>
            <a:ext cx="9462976" cy="493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latin typeface="Montserrat"/>
                <a:sym typeface="Montserrat"/>
              </a:rPr>
              <a:t>Diagrams</a:t>
            </a:r>
            <a:endParaRPr sz="3200" dirty="0"/>
          </a:p>
        </p:txBody>
      </p:sp>
      <p:pic>
        <p:nvPicPr>
          <p:cNvPr id="4098" name="Picture 112">
            <a:extLst>
              <a:ext uri="{FF2B5EF4-FFF2-40B4-BE49-F238E27FC236}">
                <a16:creationId xmlns:a16="http://schemas.microsoft.com/office/drawing/2014/main" id="{CF527DA0-4C0B-CB1D-47B0-7D0F690DA0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9422" y="2227026"/>
            <a:ext cx="2381250" cy="179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7" name="Picture 114">
            <a:extLst>
              <a:ext uri="{FF2B5EF4-FFF2-40B4-BE49-F238E27FC236}">
                <a16:creationId xmlns:a16="http://schemas.microsoft.com/office/drawing/2014/main" id="{E05DBF4F-6C8B-A464-7E28-5CD03B0B72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1239" y="187890"/>
            <a:ext cx="1441450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3">
            <a:extLst>
              <a:ext uri="{FF2B5EF4-FFF2-40B4-BE49-F238E27FC236}">
                <a16:creationId xmlns:a16="http://schemas.microsoft.com/office/drawing/2014/main" id="{25BBB48C-6AAC-C048-3AE1-341CDCB871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0754" y="26581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                                                                                       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B1B834DB-A03F-3E4E-3694-98A38A2F5B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179" y="227448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                                   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8C5A012C-8977-EB93-1252-9433157377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0754" y="3950881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105" name="Picture 115">
            <a:extLst>
              <a:ext uri="{FF2B5EF4-FFF2-40B4-BE49-F238E27FC236}">
                <a16:creationId xmlns:a16="http://schemas.microsoft.com/office/drawing/2014/main" id="{616B62A9-4FA2-3B8D-5E37-525A73825E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1994" y="4493821"/>
            <a:ext cx="2458678" cy="1672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116">
            <a:extLst>
              <a:ext uri="{FF2B5EF4-FFF2-40B4-BE49-F238E27FC236}">
                <a16:creationId xmlns:a16="http://schemas.microsoft.com/office/drawing/2014/main" id="{E24B97AD-B8F4-44FC-CD69-7E915C766A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3451" y="244548"/>
            <a:ext cx="2512273" cy="1200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3" name="Picture 117">
            <a:extLst>
              <a:ext uri="{FF2B5EF4-FFF2-40B4-BE49-F238E27FC236}">
                <a16:creationId xmlns:a16="http://schemas.microsoft.com/office/drawing/2014/main" id="{340AF977-8860-972E-7D56-B96578FE8E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3451" y="2637218"/>
            <a:ext cx="2512273" cy="1200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118">
            <a:extLst>
              <a:ext uri="{FF2B5EF4-FFF2-40B4-BE49-F238E27FC236}">
                <a16:creationId xmlns:a16="http://schemas.microsoft.com/office/drawing/2014/main" id="{2DF07DB6-6235-1DC8-C10D-903F5354EA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3451" y="4725411"/>
            <a:ext cx="2512273" cy="1209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10">
            <a:extLst>
              <a:ext uri="{FF2B5EF4-FFF2-40B4-BE49-F238E27FC236}">
                <a16:creationId xmlns:a16="http://schemas.microsoft.com/office/drawing/2014/main" id="{D9BBC5E2-3602-7651-EBE7-9791A0E51A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90718" y="311968"/>
            <a:ext cx="12862839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11" name="Rectangle 11">
            <a:extLst>
              <a:ext uri="{FF2B5EF4-FFF2-40B4-BE49-F238E27FC236}">
                <a16:creationId xmlns:a16="http://schemas.microsoft.com/office/drawing/2014/main" id="{309A9243-D8B5-96AC-465F-8C1FE3CEDC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32056" y="3091780"/>
            <a:ext cx="12862839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12">
            <a:extLst>
              <a:ext uri="{FF2B5EF4-FFF2-40B4-BE49-F238E27FC236}">
                <a16:creationId xmlns:a16="http://schemas.microsoft.com/office/drawing/2014/main" id="{88CE4C20-68BC-8A87-8FF9-844C81C948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32056" y="4839002"/>
            <a:ext cx="1286283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Rectangle 13">
            <a:extLst>
              <a:ext uri="{FF2B5EF4-FFF2-40B4-BE49-F238E27FC236}">
                <a16:creationId xmlns:a16="http://schemas.microsoft.com/office/drawing/2014/main" id="{D670A28B-7FBA-5F80-1A0F-0BA041EB5F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32056" y="6617002"/>
            <a:ext cx="1286283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                       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Rectangle 14">
            <a:extLst>
              <a:ext uri="{FF2B5EF4-FFF2-40B4-BE49-F238E27FC236}">
                <a16:creationId xmlns:a16="http://schemas.microsoft.com/office/drawing/2014/main" id="{CACFF787-E93D-C8B9-7042-E84E5267A0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32056" y="8269203"/>
            <a:ext cx="12862839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 </a:t>
            </a:r>
            <a:endParaRPr kumimoji="0" lang="en-US" altLang="en-US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BB140EEB-4245-EF23-DFA3-25EFB29DE7F1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8"/>
          <a:srcRect t="21875" b="21875"/>
          <a:stretch>
            <a:fillRect/>
          </a:stretch>
        </p:blipFill>
        <p:spPr>
          <a:xfrm>
            <a:off x="528762" y="844966"/>
            <a:ext cx="4439276" cy="2151806"/>
          </a:xfr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303DEE8-286D-4454-C383-4E5FD79D0D5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2667" y="3196238"/>
            <a:ext cx="4395371" cy="2970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4606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68C737E-F514-82DF-35B5-35141BC397B2}"/>
              </a:ext>
            </a:extLst>
          </p:cNvPr>
          <p:cNvSpPr txBox="1"/>
          <p:nvPr/>
        </p:nvSpPr>
        <p:spPr>
          <a:xfrm>
            <a:off x="318977" y="689789"/>
            <a:ext cx="112386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buNone/>
            </a:pPr>
            <a:r>
              <a:rPr lang="en-US" sz="2000" b="1" dirty="0"/>
              <a:t>Testing Methodologies</a:t>
            </a:r>
          </a:p>
          <a:p>
            <a:pPr algn="just">
              <a:buNone/>
            </a:pPr>
            <a:endParaRPr lang="en-US" sz="1600" dirty="0"/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010D728C-089C-6AA1-805E-91FDE5366D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8977" y="1012954"/>
            <a:ext cx="12574772" cy="51860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Simulation Test Cases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Test Case 1: Photonic Carrier Generation (Validated)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oogle Sans Text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Objective: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 Generate a 6G-capable carrier frequency using only optical components.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Setup: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 Optical Heterodyning of Laser 1 (193.1 THz) and Laser 2 (193.2 THz).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Result: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 Validated via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RF Spectrum Analyzer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 showing a distinct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100 GHz spike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oogle Sans Tex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Test Case 2: Optical Link Transmission (Validated)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oogle Sans Text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Objective: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 Verify signal propagation and power levels over metro distances.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Setup: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 10 Gbps data transmission over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25 km Single Mode Fiber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Result: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 Validated via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Optical Spectrum Analyzer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; signal power remains sufficiently above the noise floor.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oogle Sans Tex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Test Case 3: Demodulation Logic (Designed)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oogle Sans Text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Objective: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 Recover the original baseband data from the high-frequency carrier.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Setup: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 Implementation of PIN Photodiode - Electrical Multiplier - Low Pass Filter.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Status: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 Circuit completed; ready for Bit Error Rate (BER) analysis in the next phase.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935982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GUID" val="2b12e713-2dca-40f0-9e5e-b71e83d0a0b8"/>
</p:tagLst>
</file>

<file path=ppt/theme/theme1.xml><?xml version="1.0" encoding="utf-8"?>
<a:theme xmlns:a="http://schemas.openxmlformats.org/drawingml/2006/main" name="Office Theme">
  <a:themeElements>
    <a:clrScheme name="Custom 77">
      <a:dk1>
        <a:srgbClr val="282828"/>
      </a:dk1>
      <a:lt1>
        <a:srgbClr val="FFFFFF"/>
      </a:lt1>
      <a:dk2>
        <a:srgbClr val="282828"/>
      </a:dk2>
      <a:lt2>
        <a:srgbClr val="FAFAFA"/>
      </a:lt2>
      <a:accent1>
        <a:srgbClr val="FFC639"/>
      </a:accent1>
      <a:accent2>
        <a:srgbClr val="F29B6B"/>
      </a:accent2>
      <a:accent3>
        <a:srgbClr val="CCD4FB"/>
      </a:accent3>
      <a:accent4>
        <a:srgbClr val="2B7158"/>
      </a:accent4>
      <a:accent5>
        <a:srgbClr val="456AB8"/>
      </a:accent5>
      <a:accent6>
        <a:srgbClr val="363836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3017</TotalTime>
  <Words>1186</Words>
  <Application>Microsoft Office PowerPoint</Application>
  <PresentationFormat>Widescreen</PresentationFormat>
  <Paragraphs>176</Paragraphs>
  <Slides>13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6" baseType="lpstr">
      <vt:lpstr>Google Sans Text</vt:lpstr>
      <vt:lpstr>Poppins SemiBold</vt:lpstr>
      <vt:lpstr>Montserrat Medium</vt:lpstr>
      <vt:lpstr>Open Sans</vt:lpstr>
      <vt:lpstr>Montserrat</vt:lpstr>
      <vt:lpstr>Arial</vt:lpstr>
      <vt:lpstr>Calibri</vt:lpstr>
      <vt:lpstr>Montserrat Bold</vt:lpstr>
      <vt:lpstr>Aharoni</vt:lpstr>
      <vt:lpstr>Source Sans 3</vt:lpstr>
      <vt:lpstr>Verdana</vt:lpstr>
      <vt:lpstr>Plus Jakarta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GITAM</dc:creator>
  <cp:lastModifiedBy>Bharath SR</cp:lastModifiedBy>
  <cp:revision>36</cp:revision>
  <dcterms:created xsi:type="dcterms:W3CDTF">2022-05-23T07:15:42Z</dcterms:created>
  <dcterms:modified xsi:type="dcterms:W3CDTF">2025-11-20T13:11:50Z</dcterms:modified>
</cp:coreProperties>
</file>